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8" r:id="rId5"/>
    <p:sldId id="261" r:id="rId6"/>
    <p:sldId id="262" r:id="rId7"/>
    <p:sldId id="263" r:id="rId8"/>
    <p:sldId id="264" r:id="rId9"/>
    <p:sldId id="266" r:id="rId10"/>
    <p:sldId id="267" r:id="rId11"/>
    <p:sldId id="268" r:id="rId12"/>
    <p:sldId id="269" r:id="rId13"/>
    <p:sldId id="265"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7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55DFB4-E00C-4DD0-890B-6063FBEBEE61}" type="datetimeFigureOut">
              <a:rPr lang="en-US" smtClean="0"/>
              <a:pPr/>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20408-4C8E-44F8-9ECE-84652F49CD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5DFB4-E00C-4DD0-890B-6063FBEBEE61}" type="datetimeFigureOut">
              <a:rPr lang="en-US" smtClean="0"/>
              <a:pPr/>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20408-4C8E-44F8-9ECE-84652F49CD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5DFB4-E00C-4DD0-890B-6063FBEBEE61}" type="datetimeFigureOut">
              <a:rPr lang="en-US" smtClean="0"/>
              <a:pPr/>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20408-4C8E-44F8-9ECE-84652F49CD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5DFB4-E00C-4DD0-890B-6063FBEBEE61}" type="datetimeFigureOut">
              <a:rPr lang="en-US" smtClean="0"/>
              <a:pPr/>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20408-4C8E-44F8-9ECE-84652F49CD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5DFB4-E00C-4DD0-890B-6063FBEBEE61}" type="datetimeFigureOut">
              <a:rPr lang="en-US" smtClean="0"/>
              <a:pPr/>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20408-4C8E-44F8-9ECE-84652F49CD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55DFB4-E00C-4DD0-890B-6063FBEBEE61}" type="datetimeFigureOut">
              <a:rPr lang="en-US" smtClean="0"/>
              <a:pPr/>
              <a:t>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20408-4C8E-44F8-9ECE-84652F49CD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55DFB4-E00C-4DD0-890B-6063FBEBEE61}" type="datetimeFigureOut">
              <a:rPr lang="en-US" smtClean="0"/>
              <a:pPr/>
              <a:t>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520408-4C8E-44F8-9ECE-84652F49CD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55DFB4-E00C-4DD0-890B-6063FBEBEE61}" type="datetimeFigureOut">
              <a:rPr lang="en-US" smtClean="0"/>
              <a:pPr/>
              <a:t>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520408-4C8E-44F8-9ECE-84652F49CD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5DFB4-E00C-4DD0-890B-6063FBEBEE61}" type="datetimeFigureOut">
              <a:rPr lang="en-US" smtClean="0"/>
              <a:pPr/>
              <a:t>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520408-4C8E-44F8-9ECE-84652F49CD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5DFB4-E00C-4DD0-890B-6063FBEBEE61}" type="datetimeFigureOut">
              <a:rPr lang="en-US" smtClean="0"/>
              <a:pPr/>
              <a:t>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20408-4C8E-44F8-9ECE-84652F49CD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5DFB4-E00C-4DD0-890B-6063FBEBEE61}" type="datetimeFigureOut">
              <a:rPr lang="en-US" smtClean="0"/>
              <a:pPr/>
              <a:t>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20408-4C8E-44F8-9ECE-84652F49CD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5DFB4-E00C-4DD0-890B-6063FBEBEE61}" type="datetimeFigureOut">
              <a:rPr lang="en-US" smtClean="0"/>
              <a:pPr/>
              <a:t>2/19/2013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20408-4C8E-44F8-9ECE-84652F49CD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Summarize: </a:t>
            </a:r>
            <a:r>
              <a:rPr lang="en-US" sz="2000" dirty="0" smtClean="0"/>
              <a:t>Take several sentences </a:t>
            </a:r>
            <a:r>
              <a:rPr lang="en-US" sz="2000" dirty="0" smtClean="0"/>
              <a:t>of </a:t>
            </a:r>
            <a:r>
              <a:rPr lang="en-US" sz="2000" dirty="0" smtClean="0"/>
              <a:t>information and condense it into shorter form in your own words.</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7" name="TextBox 16"/>
          <p:cNvSpPr txBox="1"/>
          <p:nvPr/>
        </p:nvSpPr>
        <p:spPr>
          <a:xfrm>
            <a:off x="1828800" y="5943600"/>
            <a:ext cx="7086600" cy="369332"/>
          </a:xfrm>
          <a:prstGeom prst="rect">
            <a:avLst/>
          </a:prstGeom>
          <a:noFill/>
        </p:spPr>
        <p:txBody>
          <a:bodyPr wrap="square" rtlCol="0">
            <a:spAutoFit/>
          </a:bodyPr>
          <a:lstStyle/>
          <a:p>
            <a:r>
              <a:rPr lang="en-US" dirty="0" smtClean="0"/>
              <a:t>Parenthetical for use in your paper  (____________________________)</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Paraphrase: </a:t>
            </a:r>
            <a:r>
              <a:rPr lang="en-US" sz="2000" dirty="0" smtClean="0"/>
              <a:t>Take a single sentence of information and reword it into your own words without changing the meaning.</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8" name="Rectangle 17"/>
          <p:cNvSpPr/>
          <p:nvPr/>
        </p:nvSpPr>
        <p:spPr>
          <a:xfrm>
            <a:off x="4038600" y="5867400"/>
            <a:ext cx="4572000" cy="646331"/>
          </a:xfrm>
          <a:prstGeom prst="rect">
            <a:avLst/>
          </a:prstGeom>
        </p:spPr>
        <p:txBody>
          <a:bodyPr>
            <a:spAutoFit/>
          </a:bodyPr>
          <a:lstStyle/>
          <a:p>
            <a:r>
              <a:rPr lang="en-US" dirty="0" smtClean="0"/>
              <a:t>Parenthetical for use in your paper  (____________________________)</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Paraphrase: </a:t>
            </a:r>
            <a:r>
              <a:rPr lang="en-US" sz="2000" dirty="0" smtClean="0"/>
              <a:t>Take a single sentence of information and reword it into your own words without changing the meaning.</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8" name="Rectangle 17"/>
          <p:cNvSpPr/>
          <p:nvPr/>
        </p:nvSpPr>
        <p:spPr>
          <a:xfrm>
            <a:off x="4038600" y="5867400"/>
            <a:ext cx="4572000" cy="646331"/>
          </a:xfrm>
          <a:prstGeom prst="rect">
            <a:avLst/>
          </a:prstGeom>
        </p:spPr>
        <p:txBody>
          <a:bodyPr>
            <a:spAutoFit/>
          </a:bodyPr>
          <a:lstStyle/>
          <a:p>
            <a:r>
              <a:rPr lang="en-US" dirty="0" smtClean="0"/>
              <a:t>Parenthetical for use in your paper  (____________________________)</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Paraphrase: </a:t>
            </a:r>
            <a:r>
              <a:rPr lang="en-US" sz="2000" dirty="0" smtClean="0"/>
              <a:t>Take a single sentence of information and reword it into your own words without changing the meaning.</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8" name="Rectangle 17"/>
          <p:cNvSpPr/>
          <p:nvPr/>
        </p:nvSpPr>
        <p:spPr>
          <a:xfrm>
            <a:off x="3962400" y="5867400"/>
            <a:ext cx="4572000" cy="646331"/>
          </a:xfrm>
          <a:prstGeom prst="rect">
            <a:avLst/>
          </a:prstGeom>
        </p:spPr>
        <p:txBody>
          <a:bodyPr>
            <a:spAutoFit/>
          </a:bodyPr>
          <a:lstStyle/>
          <a:p>
            <a:r>
              <a:rPr lang="en-US" dirty="0" smtClean="0"/>
              <a:t>Parenthetical for use in your paper  (____________________________)</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Direct Quote: </a:t>
            </a:r>
            <a:r>
              <a:rPr lang="en-US" sz="2000" dirty="0" smtClean="0"/>
              <a:t>Find a powerful statement in your source and use it word for word as it is written.  Put it in quotation marks. (Use DQs sparingly).</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8" name="Rectangle 17"/>
          <p:cNvSpPr/>
          <p:nvPr/>
        </p:nvSpPr>
        <p:spPr>
          <a:xfrm>
            <a:off x="4191000" y="5867400"/>
            <a:ext cx="4572000" cy="646331"/>
          </a:xfrm>
          <a:prstGeom prst="rect">
            <a:avLst/>
          </a:prstGeom>
        </p:spPr>
        <p:txBody>
          <a:bodyPr>
            <a:spAutoFit/>
          </a:bodyPr>
          <a:lstStyle/>
          <a:p>
            <a:r>
              <a:rPr lang="en-US" dirty="0" smtClean="0"/>
              <a:t>Parenthetical for use in your paper  (____________________________)</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Direct Quote: </a:t>
            </a:r>
            <a:r>
              <a:rPr lang="en-US" sz="2000" dirty="0" smtClean="0"/>
              <a:t>Find a powerful statement in your source and use it word for word as it is written.  Put it in quotation marks. (Use DQs sparingly).</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8" name="Rectangle 17"/>
          <p:cNvSpPr/>
          <p:nvPr/>
        </p:nvSpPr>
        <p:spPr>
          <a:xfrm>
            <a:off x="4114800" y="5943600"/>
            <a:ext cx="4572000" cy="646331"/>
          </a:xfrm>
          <a:prstGeom prst="rect">
            <a:avLst/>
          </a:prstGeom>
        </p:spPr>
        <p:txBody>
          <a:bodyPr>
            <a:spAutoFit/>
          </a:bodyPr>
          <a:lstStyle/>
          <a:p>
            <a:r>
              <a:rPr lang="en-US" dirty="0" smtClean="0"/>
              <a:t>Parenthetical for use in your paper  (____________________________)</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81200"/>
            <a:ext cx="7772400" cy="1470025"/>
          </a:xfrm>
        </p:spPr>
        <p:txBody>
          <a:bodyPr>
            <a:normAutofit fontScale="90000"/>
          </a:bodyPr>
          <a:lstStyle/>
          <a:p>
            <a:r>
              <a:rPr lang="en-US" sz="2000" b="1" dirty="0" smtClean="0"/>
              <a:t>Bibliography Card (Source Card): </a:t>
            </a:r>
            <a:r>
              <a:rPr lang="en-US" sz="2000" dirty="0" smtClean="0"/>
              <a:t>Put all vital information for locating a source that you use to create note cards </a:t>
            </a:r>
            <a:r>
              <a:rPr lang="en-US" sz="2000" dirty="0" smtClean="0"/>
              <a:t>and </a:t>
            </a:r>
            <a:r>
              <a:rPr lang="en-US" sz="2000" dirty="0" smtClean="0"/>
              <a:t>your research paper.  You will later attach this information to the paper in a works cited document to give credit to its original creator and avoid plagiarism.  Go to </a:t>
            </a:r>
            <a:r>
              <a:rPr lang="en-US" sz="2000" dirty="0" smtClean="0"/>
              <a:t>easybib.com, Purdue Owl </a:t>
            </a:r>
            <a:r>
              <a:rPr lang="en-US" sz="2000" dirty="0" smtClean="0"/>
              <a:t>or some other website that can give you updated information on how to do this.  Use the MLA (Modern Language Association) style. You must have all of the information. Just writing a web address is not proper documentation.</a:t>
            </a:r>
            <a:endParaRPr lang="en-US" sz="2000" dirty="0"/>
          </a:p>
        </p:txBody>
      </p:sp>
      <p:cxnSp>
        <p:nvCxnSpPr>
          <p:cNvPr id="5" name="Straight Connector 4"/>
          <p:cNvCxnSpPr/>
          <p:nvPr/>
        </p:nvCxnSpPr>
        <p:spPr>
          <a:xfrm>
            <a:off x="838200" y="62484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505200" y="304800"/>
            <a:ext cx="5334000" cy="1200329"/>
          </a:xfrm>
          <a:prstGeom prst="rect">
            <a:avLst/>
          </a:prstGeom>
          <a:noFill/>
          <a:ln>
            <a:solidFill>
              <a:schemeClr val="tx1"/>
            </a:solidFill>
            <a:prstDash val="solid"/>
          </a:ln>
        </p:spPr>
        <p:txBody>
          <a:bodyPr wrap="square" rtlCol="0">
            <a:spAutoFit/>
          </a:bodyPr>
          <a:lstStyle/>
          <a:p>
            <a:r>
              <a:rPr lang="en-US" dirty="0" smtClean="0"/>
              <a:t>( This number should match the source number on ALL note cards that you get from this source. It allows you to know which source provided the information on each card)                                           Source # ________</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81200"/>
            <a:ext cx="7772400" cy="1470025"/>
          </a:xfrm>
        </p:spPr>
        <p:txBody>
          <a:bodyPr>
            <a:normAutofit fontScale="90000"/>
          </a:bodyPr>
          <a:lstStyle/>
          <a:p>
            <a:r>
              <a:rPr lang="en-US" sz="2000" b="1" dirty="0" smtClean="0"/>
              <a:t>Bibliography Card (Source Card): </a:t>
            </a:r>
            <a:r>
              <a:rPr lang="en-US" sz="2000" b="1" dirty="0" smtClean="0"/>
              <a:t>Bibliography Card (Source Card): </a:t>
            </a:r>
            <a:r>
              <a:rPr lang="en-US" sz="2000" dirty="0" smtClean="0"/>
              <a:t>Put all vital information for locating a source that you use to create note cards and your research paper.  You will later attach this information to the paper in a works cited document to give credit to its original creator and avoid plagiarism.  Go to easybib.com, Purdue Owl or some other website that can give you updated information on how to do this.  Use the MLA (Modern Language Association) style. You must have all of the information. Just writing a web address is not proper documentation.</a:t>
            </a:r>
            <a:endParaRPr lang="en-US" sz="2000" dirty="0"/>
          </a:p>
        </p:txBody>
      </p:sp>
      <p:cxnSp>
        <p:nvCxnSpPr>
          <p:cNvPr id="5" name="Straight Connector 4"/>
          <p:cNvCxnSpPr/>
          <p:nvPr/>
        </p:nvCxnSpPr>
        <p:spPr>
          <a:xfrm>
            <a:off x="838200" y="62484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505200" y="304800"/>
            <a:ext cx="5334000" cy="1200329"/>
          </a:xfrm>
          <a:prstGeom prst="rect">
            <a:avLst/>
          </a:prstGeom>
          <a:noFill/>
          <a:ln>
            <a:solidFill>
              <a:schemeClr val="tx1"/>
            </a:solidFill>
            <a:prstDash val="solid"/>
          </a:ln>
        </p:spPr>
        <p:txBody>
          <a:bodyPr wrap="square" rtlCol="0">
            <a:spAutoFit/>
          </a:bodyPr>
          <a:lstStyle/>
          <a:p>
            <a:r>
              <a:rPr lang="en-US" dirty="0" smtClean="0"/>
              <a:t>( This number should match the source number on ALL note cards that you get from this source. It allows you to know which source provided the information on each card)                                           Source # ________</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Summarize: </a:t>
            </a:r>
            <a:r>
              <a:rPr lang="en-US" sz="2000" dirty="0" smtClean="0"/>
              <a:t>Take several sentences of information and condense it into shorter form in your own words.</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8" name="Rectangle 17"/>
          <p:cNvSpPr/>
          <p:nvPr/>
        </p:nvSpPr>
        <p:spPr>
          <a:xfrm>
            <a:off x="4038600" y="5943600"/>
            <a:ext cx="4572000" cy="646331"/>
          </a:xfrm>
          <a:prstGeom prst="rect">
            <a:avLst/>
          </a:prstGeom>
        </p:spPr>
        <p:txBody>
          <a:bodyPr>
            <a:spAutoFit/>
          </a:bodyPr>
          <a:lstStyle/>
          <a:p>
            <a:r>
              <a:rPr lang="en-US" dirty="0" smtClean="0"/>
              <a:t>Parenthetical for use in your paper  (____________________________)</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Summarize: </a:t>
            </a:r>
            <a:r>
              <a:rPr lang="en-US" sz="2000" dirty="0" smtClean="0"/>
              <a:t>Take several sentences of information and condense it into shorter form in your own words.</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8" name="Rectangle 17"/>
          <p:cNvSpPr/>
          <p:nvPr/>
        </p:nvSpPr>
        <p:spPr>
          <a:xfrm>
            <a:off x="3962400" y="5943600"/>
            <a:ext cx="4572000" cy="646331"/>
          </a:xfrm>
          <a:prstGeom prst="rect">
            <a:avLst/>
          </a:prstGeom>
        </p:spPr>
        <p:txBody>
          <a:bodyPr>
            <a:spAutoFit/>
          </a:bodyPr>
          <a:lstStyle/>
          <a:p>
            <a:r>
              <a:rPr lang="en-US" dirty="0" smtClean="0"/>
              <a:t>Parenthetical for use in your paper  (____________________________)</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Summarize: </a:t>
            </a:r>
            <a:r>
              <a:rPr lang="en-US" sz="2000" dirty="0" smtClean="0"/>
              <a:t>Take several sentences of information and condense it into shorter form in your own words.</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8" name="Rectangle 17"/>
          <p:cNvSpPr/>
          <p:nvPr/>
        </p:nvSpPr>
        <p:spPr>
          <a:xfrm>
            <a:off x="3886200" y="5943600"/>
            <a:ext cx="4572000" cy="646331"/>
          </a:xfrm>
          <a:prstGeom prst="rect">
            <a:avLst/>
          </a:prstGeom>
        </p:spPr>
        <p:txBody>
          <a:bodyPr>
            <a:spAutoFit/>
          </a:bodyPr>
          <a:lstStyle/>
          <a:p>
            <a:r>
              <a:rPr lang="en-US" dirty="0" smtClean="0"/>
              <a:t>Parenthetical for use in your paper  (____________________________)</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Paraphrase: </a:t>
            </a:r>
            <a:r>
              <a:rPr lang="en-US" sz="2000" dirty="0" smtClean="0"/>
              <a:t>Take a single sentence of information and reword it into your own words without changing the meaning.</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8" name="Rectangle 17"/>
          <p:cNvSpPr/>
          <p:nvPr/>
        </p:nvSpPr>
        <p:spPr>
          <a:xfrm>
            <a:off x="4038600" y="5943600"/>
            <a:ext cx="4572000" cy="646331"/>
          </a:xfrm>
          <a:prstGeom prst="rect">
            <a:avLst/>
          </a:prstGeom>
        </p:spPr>
        <p:txBody>
          <a:bodyPr>
            <a:spAutoFit/>
          </a:bodyPr>
          <a:lstStyle/>
          <a:p>
            <a:r>
              <a:rPr lang="en-US" dirty="0" smtClean="0"/>
              <a:t>Parenthetical for use in your paper  (____________________________)</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Paraphrase: </a:t>
            </a:r>
            <a:r>
              <a:rPr lang="en-US" sz="2000" dirty="0" smtClean="0"/>
              <a:t>Take a single sentence of information and reword it into your own words without changing the meaning.</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8" name="Rectangle 17"/>
          <p:cNvSpPr/>
          <p:nvPr/>
        </p:nvSpPr>
        <p:spPr>
          <a:xfrm>
            <a:off x="4038600" y="5943600"/>
            <a:ext cx="4572000" cy="646331"/>
          </a:xfrm>
          <a:prstGeom prst="rect">
            <a:avLst/>
          </a:prstGeom>
        </p:spPr>
        <p:txBody>
          <a:bodyPr>
            <a:spAutoFit/>
          </a:bodyPr>
          <a:lstStyle/>
          <a:p>
            <a:r>
              <a:rPr lang="en-US" dirty="0" smtClean="0"/>
              <a:t>Parenthetical for use in your paper  (____________________________)</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Paraphrase: </a:t>
            </a:r>
            <a:r>
              <a:rPr lang="en-US" sz="2000" dirty="0" smtClean="0"/>
              <a:t>Take a single sentence of information and reword it into your own words without changing the meaning.</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8" name="Rectangle 17"/>
          <p:cNvSpPr/>
          <p:nvPr/>
        </p:nvSpPr>
        <p:spPr>
          <a:xfrm>
            <a:off x="4267200" y="6019800"/>
            <a:ext cx="4572000" cy="646331"/>
          </a:xfrm>
          <a:prstGeom prst="rect">
            <a:avLst/>
          </a:prstGeom>
        </p:spPr>
        <p:txBody>
          <a:bodyPr>
            <a:spAutoFit/>
          </a:bodyPr>
          <a:lstStyle/>
          <a:p>
            <a:r>
              <a:rPr lang="en-US" dirty="0" smtClean="0"/>
              <a:t>Parenthetical for use in your paper  (____________________________)</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Paraphrase: </a:t>
            </a:r>
            <a:r>
              <a:rPr lang="en-US" sz="2000" dirty="0" smtClean="0"/>
              <a:t>Take a single sentence of information and reword it into your own words without changing the meaning.</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8" name="Rectangle 17"/>
          <p:cNvSpPr/>
          <p:nvPr/>
        </p:nvSpPr>
        <p:spPr>
          <a:xfrm>
            <a:off x="3962400" y="5943600"/>
            <a:ext cx="4572000" cy="646331"/>
          </a:xfrm>
          <a:prstGeom prst="rect">
            <a:avLst/>
          </a:prstGeom>
        </p:spPr>
        <p:txBody>
          <a:bodyPr>
            <a:spAutoFit/>
          </a:bodyPr>
          <a:lstStyle/>
          <a:p>
            <a:r>
              <a:rPr lang="en-US" dirty="0" smtClean="0"/>
              <a:t>Parenthetical for use in your paper  (____________________________)</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772400" cy="1470025"/>
          </a:xfrm>
        </p:spPr>
        <p:txBody>
          <a:bodyPr>
            <a:normAutofit/>
          </a:bodyPr>
          <a:lstStyle/>
          <a:p>
            <a:r>
              <a:rPr lang="en-US" sz="2000" b="1" dirty="0" smtClean="0"/>
              <a:t>Paraphrase: </a:t>
            </a:r>
            <a:r>
              <a:rPr lang="en-US" sz="2000" dirty="0" smtClean="0"/>
              <a:t>Take a single sentence of information and reword it into your own words without changing the meaning.</a:t>
            </a:r>
            <a:endParaRPr lang="en-US" sz="2000" dirty="0"/>
          </a:p>
        </p:txBody>
      </p:sp>
      <p:cxnSp>
        <p:nvCxnSpPr>
          <p:cNvPr id="5" name="Straight Connector 4"/>
          <p:cNvCxnSpPr/>
          <p:nvPr/>
        </p:nvCxnSpPr>
        <p:spPr>
          <a:xfrm>
            <a:off x="7620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4191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4648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5181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638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2895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
            <a:ext cx="2514600" cy="369332"/>
          </a:xfrm>
          <a:prstGeom prst="rect">
            <a:avLst/>
          </a:prstGeom>
          <a:noFill/>
        </p:spPr>
        <p:txBody>
          <a:bodyPr wrap="square" rtlCol="0">
            <a:spAutoFit/>
          </a:bodyPr>
          <a:lstStyle/>
          <a:p>
            <a:r>
              <a:rPr lang="en-US" dirty="0" smtClean="0"/>
              <a:t>Source # ________</a:t>
            </a:r>
            <a:endParaRPr lang="en-US" dirty="0"/>
          </a:p>
        </p:txBody>
      </p:sp>
      <p:sp>
        <p:nvSpPr>
          <p:cNvPr id="16" name="TextBox 15"/>
          <p:cNvSpPr txBox="1"/>
          <p:nvPr/>
        </p:nvSpPr>
        <p:spPr>
          <a:xfrm>
            <a:off x="228600" y="152400"/>
            <a:ext cx="2209800" cy="1200329"/>
          </a:xfrm>
          <a:prstGeom prst="rect">
            <a:avLst/>
          </a:prstGeom>
          <a:noFill/>
        </p:spPr>
        <p:txBody>
          <a:bodyPr wrap="square" rtlCol="0">
            <a:spAutoFit/>
          </a:bodyPr>
          <a:lstStyle/>
          <a:p>
            <a:r>
              <a:rPr lang="en-US" dirty="0" smtClean="0"/>
              <a:t>Point in the paper where the information will be used _________</a:t>
            </a:r>
            <a:endParaRPr lang="en-US" dirty="0"/>
          </a:p>
        </p:txBody>
      </p:sp>
      <p:sp>
        <p:nvSpPr>
          <p:cNvPr id="18" name="Rectangle 17"/>
          <p:cNvSpPr/>
          <p:nvPr/>
        </p:nvSpPr>
        <p:spPr>
          <a:xfrm>
            <a:off x="4114800" y="6019800"/>
            <a:ext cx="4572000" cy="646331"/>
          </a:xfrm>
          <a:prstGeom prst="rect">
            <a:avLst/>
          </a:prstGeom>
        </p:spPr>
        <p:txBody>
          <a:bodyPr>
            <a:spAutoFit/>
          </a:bodyPr>
          <a:lstStyle/>
          <a:p>
            <a:r>
              <a:rPr lang="en-US" dirty="0" smtClean="0"/>
              <a:t>Parenthetical for use in your paper  (____________________________)</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870</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Summarize: Take several sentences of information and condense it into shorter form in your own words.</vt:lpstr>
      <vt:lpstr>Summarize: Take several sentences of information and condense it into shorter form in your own words.</vt:lpstr>
      <vt:lpstr>Summarize: Take several sentences of information and condense it into shorter form in your own words.</vt:lpstr>
      <vt:lpstr>Summarize: Take several sentences of information and condense it into shorter form in your own words.</vt:lpstr>
      <vt:lpstr>Paraphrase: Take a single sentence of information and reword it into your own words without changing the meaning.</vt:lpstr>
      <vt:lpstr>Paraphrase: Take a single sentence of information and reword it into your own words without changing the meaning.</vt:lpstr>
      <vt:lpstr>Paraphrase: Take a single sentence of information and reword it into your own words without changing the meaning.</vt:lpstr>
      <vt:lpstr>Paraphrase: Take a single sentence of information and reword it into your own words without changing the meaning.</vt:lpstr>
      <vt:lpstr>Paraphrase: Take a single sentence of information and reword it into your own words without changing the meaning.</vt:lpstr>
      <vt:lpstr>Paraphrase: Take a single sentence of information and reword it into your own words without changing the meaning.</vt:lpstr>
      <vt:lpstr>Paraphrase: Take a single sentence of information and reword it into your own words without changing the meaning.</vt:lpstr>
      <vt:lpstr>Paraphrase: Take a single sentence of information and reword it into your own words without changing the meaning.</vt:lpstr>
      <vt:lpstr>Direct Quote: Find a powerful statement in your source and use it word for word as it is written.  Put it in quotation marks. (Use DQs sparingly).</vt:lpstr>
      <vt:lpstr>Direct Quote: Find a powerful statement in your source and use it word for word as it is written.  Put it in quotation marks. (Use DQs sparingly).</vt:lpstr>
      <vt:lpstr>Bibliography Card (Source Card): Put all vital information for locating a source that you use to create note cards and your research paper.  You will later attach this information to the paper in a works cited document to give credit to its original creator and avoid plagiarism.  Go to easybib.com, Purdue Owl or some other website that can give you updated information on how to do this.  Use the MLA (Modern Language Association) style. You must have all of the information. Just writing a web address is not proper documentation.</vt:lpstr>
      <vt:lpstr>Bibliography Card (Source Card): Bibliography Card (Source Card): Put all vital information for locating a source that you use to create note cards and your research paper.  You will later attach this information to the paper in a works cited document to give credit to its original creator and avoid plagiarism.  Go to easybib.com, Purdue Owl or some other website that can give you updated information on how to do this.  Use the MLA (Modern Language Association) style. You must have all of the information. Just writing a web address is not proper documentation.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Summarize: Take several sentences of information and condense it into shorter form in your own words.</dc:title>
  <dc:creator> </dc:creator>
  <cp:lastModifiedBy> </cp:lastModifiedBy>
  <cp:revision>5</cp:revision>
  <dcterms:created xsi:type="dcterms:W3CDTF">2012-11-11T23:21:12Z</dcterms:created>
  <dcterms:modified xsi:type="dcterms:W3CDTF">2013-02-19T17:50:54Z</dcterms:modified>
</cp:coreProperties>
</file>